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36"/>
    <p:restoredTop sz="96327"/>
  </p:normalViewPr>
  <p:slideViewPr>
    <p:cSldViewPr snapToGrid="0">
      <p:cViewPr varScale="1">
        <p:scale>
          <a:sx n="84" d="100"/>
          <a:sy n="84" d="100"/>
        </p:scale>
        <p:origin x="208" y="1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re and smoke">
            <a:extLst>
              <a:ext uri="{FF2B5EF4-FFF2-40B4-BE49-F238E27FC236}">
                <a16:creationId xmlns:a16="http://schemas.microsoft.com/office/drawing/2014/main" id="{049CA917-1D24-D436-A193-B38F113501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4756" b="97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C2E269-E209-8F54-4813-EAA777018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noFill/>
          <a:ln w="38100" cap="sq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Charge up to a fire</a:t>
            </a:r>
            <a:br>
              <a:rPr lang="en-US">
                <a:solidFill>
                  <a:schemeClr val="tx1"/>
                </a:solidFill>
              </a:rPr>
            </a:b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57B866-4EBA-8B86-A000-D8C590ED6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How batteries are destroying property and lives.</a:t>
            </a:r>
          </a:p>
        </p:txBody>
      </p:sp>
    </p:spTree>
    <p:extLst>
      <p:ext uri="{BB962C8B-B14F-4D97-AF65-F5344CB8AC3E}">
        <p14:creationId xmlns:p14="http://schemas.microsoft.com/office/powerpoint/2010/main" val="3941126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255E7C-D986-697A-57A2-2A1B599C7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Lithium-ion Batteries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3D647-107E-F7EB-2686-D1B03D8C5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-Used by thousands of e-bikes and e-scooters in New Yorkers for easy and cheap transportation around the city.</a:t>
            </a:r>
          </a:p>
          <a:p>
            <a:r>
              <a:rPr lang="en-US" dirty="0">
                <a:solidFill>
                  <a:schemeClr val="bg1"/>
                </a:solidFill>
              </a:rPr>
              <a:t>-General price range is from 100-600 USD.</a:t>
            </a:r>
          </a:p>
          <a:p>
            <a:r>
              <a:rPr lang="en-US" dirty="0">
                <a:solidFill>
                  <a:schemeClr val="bg1"/>
                </a:solidFill>
              </a:rPr>
              <a:t>-Are bigger than the usual batteries found in cellphones, tablets and laptops.</a:t>
            </a:r>
          </a:p>
        </p:txBody>
      </p:sp>
      <p:pic>
        <p:nvPicPr>
          <p:cNvPr id="1026" name="Picture 2" descr="48V 17 AH LITHIUM BATTERY PACK - BATTERIES | BIG CAT® PREMIUM ELECTRIC  BICYCLES">
            <a:extLst>
              <a:ext uri="{FF2B5EF4-FFF2-40B4-BE49-F238E27FC236}">
                <a16:creationId xmlns:a16="http://schemas.microsoft.com/office/drawing/2014/main" id="{22B9D50D-C63D-268A-E3E1-F84E363C9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8048" y="643467"/>
            <a:ext cx="5410199" cy="541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09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red brick apartment building has firefighters looking out of several broken windows, with one firefighter on the left dangling from a rope in the window above. ">
            <a:extLst>
              <a:ext uri="{FF2B5EF4-FFF2-40B4-BE49-F238E27FC236}">
                <a16:creationId xmlns:a16="http://schemas.microsoft.com/office/drawing/2014/main" id="{712C9F9B-66A8-348C-1C5B-9E8168C829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9" b="156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1471F7-26F1-5302-3184-B475A28BA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noFill/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8641C-AB67-819B-C2AC-6AD7FA963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r>
              <a:rPr lang="en-US"/>
              <a:t>In 2022 it is reported that batteries caused 216 fires that led to 147 injuries and 6 deaths.  As of Feb. 27, there have been 30 fires, 40 injuries and 2 deaths.</a:t>
            </a:r>
          </a:p>
          <a:p>
            <a:r>
              <a:rPr lang="en-US"/>
              <a:t>Not all batteries are made by manufacturers that have designed safety specs.</a:t>
            </a:r>
          </a:p>
          <a:p>
            <a:r>
              <a:rPr lang="en-US"/>
              <a:t>Wear and tear from the use causes batteries to damage and increase the risk of a fire.</a:t>
            </a:r>
          </a:p>
          <a:p>
            <a:r>
              <a:rPr lang="en-US"/>
              <a:t>It takes one cell to be either overheated or damaged to cause a fire.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302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6E0BB-8A2F-068A-EE37-E0DA3E3F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5894832" cy="1188720"/>
          </a:xfrm>
        </p:spPr>
        <p:txBody>
          <a:bodyPr>
            <a:normAutofit/>
          </a:bodyPr>
          <a:lstStyle/>
          <a:p>
            <a:r>
              <a:rPr lang="en-US" dirty="0"/>
              <a:t>Proposes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F403F-369E-62B1-CD27-27CDF7476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3" y="2638044"/>
            <a:ext cx="5963317" cy="3263206"/>
          </a:xfrm>
        </p:spPr>
        <p:txBody>
          <a:bodyPr>
            <a:normAutofit/>
          </a:bodyPr>
          <a:lstStyle/>
          <a:p>
            <a:r>
              <a:rPr lang="en-US" dirty="0"/>
              <a:t>Ban e-bikes and e-scooters from premises.</a:t>
            </a:r>
          </a:p>
          <a:p>
            <a:r>
              <a:rPr lang="en-US" dirty="0"/>
              <a:t>Have separate rooms specifically for e-bikes in buildings</a:t>
            </a:r>
          </a:p>
          <a:p>
            <a:r>
              <a:rPr lang="en-US" dirty="0"/>
              <a:t>Have e-bikes registered and inspected before the sale of bikes.</a:t>
            </a:r>
          </a:p>
          <a:p>
            <a:r>
              <a:rPr lang="en-US" dirty="0"/>
              <a:t>Use original charger cords from manufacturers</a:t>
            </a:r>
          </a:p>
          <a:p>
            <a:r>
              <a:rPr lang="en-US" dirty="0"/>
              <a:t>Have e-bike charging stations around the city.</a:t>
            </a:r>
          </a:p>
          <a:p>
            <a:endParaRPr lang="en-US" dirty="0"/>
          </a:p>
        </p:txBody>
      </p:sp>
      <p:sp>
        <p:nvSpPr>
          <p:cNvPr id="3079" name="Rectangle 3078">
            <a:extLst>
              <a:ext uri="{FF2B5EF4-FFF2-40B4-BE49-F238E27FC236}">
                <a16:creationId xmlns:a16="http://schemas.microsoft.com/office/drawing/2014/main" id="{879398A9-0D0D-4901-BDDF-B3D93CECA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6706" y="964692"/>
            <a:ext cx="3986784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011FEC3B-E514-4E21-B2CB-7903A7356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1298" y="1128683"/>
            <a:ext cx="3657600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A rendering of a proposed bicycle storage rooms with off-white walls, red pipes along the ceiling and a bike rack on the right. ">
            <a:extLst>
              <a:ext uri="{FF2B5EF4-FFF2-40B4-BE49-F238E27FC236}">
                <a16:creationId xmlns:a16="http://schemas.microsoft.com/office/drawing/2014/main" id="{FDCA4A2F-A431-9A42-4657-D26D58DE9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15890" y="1128683"/>
            <a:ext cx="3328416" cy="222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02B171-2F32-B610-30BE-86FD32438FD6}"/>
              </a:ext>
            </a:extLst>
          </p:cNvPr>
          <p:cNvSpPr txBox="1"/>
          <p:nvPr/>
        </p:nvSpPr>
        <p:spPr>
          <a:xfrm>
            <a:off x="7715890" y="3550920"/>
            <a:ext cx="3328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Design Concept for storage rooms inside buildings. </a:t>
            </a:r>
          </a:p>
        </p:txBody>
      </p:sp>
    </p:spTree>
    <p:extLst>
      <p:ext uri="{BB962C8B-B14F-4D97-AF65-F5344CB8AC3E}">
        <p14:creationId xmlns:p14="http://schemas.microsoft.com/office/powerpoint/2010/main" val="381548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4BC4-BE37-8A7C-FA26-0185C0208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64692"/>
            <a:ext cx="7437536" cy="1188720"/>
          </a:xfrm>
        </p:spPr>
        <p:txBody>
          <a:bodyPr>
            <a:normAutofit/>
          </a:bodyPr>
          <a:lstStyle/>
          <a:p>
            <a:r>
              <a:rPr lang="en-US" dirty="0"/>
              <a:t>Not All are built the same </a:t>
            </a:r>
          </a:p>
        </p:txBody>
      </p:sp>
      <p:sp>
        <p:nvSpPr>
          <p:cNvPr id="4106" name="Content Placeholder 4105">
            <a:extLst>
              <a:ext uri="{FF2B5EF4-FFF2-40B4-BE49-F238E27FC236}">
                <a16:creationId xmlns:a16="http://schemas.microsoft.com/office/drawing/2014/main" id="{CDA61E66-0B16-46D7-46B0-A20F93D3A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475145"/>
            <a:ext cx="7437536" cy="3409259"/>
          </a:xfrm>
        </p:spPr>
        <p:txBody>
          <a:bodyPr>
            <a:normAutofit/>
          </a:bodyPr>
          <a:lstStyle/>
          <a:p>
            <a:r>
              <a:rPr lang="en-US" dirty="0"/>
              <a:t>Every battery is not built the same and neither are the charger cords. </a:t>
            </a:r>
          </a:p>
          <a:p>
            <a:r>
              <a:rPr lang="en-US" dirty="0"/>
              <a:t>Guess which one is the safest?</a:t>
            </a:r>
          </a:p>
          <a:p>
            <a:r>
              <a:rPr lang="en-US" dirty="0"/>
              <a:t>You guessed right!!!!</a:t>
            </a:r>
          </a:p>
          <a:p>
            <a:r>
              <a:rPr lang="en-US" dirty="0"/>
              <a:t>This one shuts down when the battery is full. It has many settings that allow you to control charge speed.</a:t>
            </a:r>
          </a:p>
          <a:p>
            <a:r>
              <a:rPr lang="en-US" dirty="0"/>
              <a:t>Other two are simple and do not offer same protection. </a:t>
            </a:r>
          </a:p>
          <a:p>
            <a:endParaRPr lang="en-US" dirty="0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BA4C5437-838C-45F6-BFC8-3AF0ADE30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7576" y="-2"/>
            <a:ext cx="3284423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FACBD493-E381-4822-8F8F-A4194DFDB1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04853" y="484632"/>
            <a:ext cx="2310590" cy="17502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Lectric Battery Charger – Lectric eBikes">
            <a:extLst>
              <a:ext uri="{FF2B5EF4-FFF2-40B4-BE49-F238E27FC236}">
                <a16:creationId xmlns:a16="http://schemas.microsoft.com/office/drawing/2014/main" id="{A48E802D-A94C-E4D9-DBDA-55B40B332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36091" y="635689"/>
            <a:ext cx="1448114" cy="144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3" name="Rectangle 4112">
            <a:extLst>
              <a:ext uri="{FF2B5EF4-FFF2-40B4-BE49-F238E27FC236}">
                <a16:creationId xmlns:a16="http://schemas.microsoft.com/office/drawing/2014/main" id="{2310D9BE-4AD2-4CC3-84FA-4E05790B5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04853" y="2395728"/>
            <a:ext cx="2310590" cy="17502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2" name="Picture 6" descr="72V 300W Ebike Advanced Luna Charger - Luna Cycle">
            <a:extLst>
              <a:ext uri="{FF2B5EF4-FFF2-40B4-BE49-F238E27FC236}">
                <a16:creationId xmlns:a16="http://schemas.microsoft.com/office/drawing/2014/main" id="{166DEB03-A34D-882A-94C2-630CF7DF9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56372" y="2631426"/>
            <a:ext cx="2007553" cy="127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5" name="Rectangle 4114">
            <a:extLst>
              <a:ext uri="{FF2B5EF4-FFF2-40B4-BE49-F238E27FC236}">
                <a16:creationId xmlns:a16="http://schemas.microsoft.com/office/drawing/2014/main" id="{5D7CC766-DF6B-4E3F-8101-8D5F35D4A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04853" y="4311381"/>
            <a:ext cx="2310590" cy="17502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Yamaha 4 amp ebike charger for 630 Wh Intube battery">
            <a:extLst>
              <a:ext uri="{FF2B5EF4-FFF2-40B4-BE49-F238E27FC236}">
                <a16:creationId xmlns:a16="http://schemas.microsoft.com/office/drawing/2014/main" id="{72864336-5483-A271-5596-2B17D1118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56372" y="4576561"/>
            <a:ext cx="2007553" cy="121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77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07FC5-2D6D-6211-4B6F-DF797602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ED86D-B99B-C2AD-0000-26D15385F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all new bikes to be required to sell e-bikes with chargers that specific feature of stopping when the battery is full. </a:t>
            </a:r>
          </a:p>
          <a:p>
            <a:r>
              <a:rPr lang="en-US" dirty="0"/>
              <a:t>This would be done by passing regulation and fining offenders who do not comply with the law.</a:t>
            </a:r>
          </a:p>
        </p:txBody>
      </p:sp>
    </p:spTree>
    <p:extLst>
      <p:ext uri="{BB962C8B-B14F-4D97-AF65-F5344CB8AC3E}">
        <p14:creationId xmlns:p14="http://schemas.microsoft.com/office/powerpoint/2010/main" val="266346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79FC3-D0C3-FAE4-46DE-EF8A5089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36F4D-D115-7872-4EFF-AD4D740F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many things that we can do to prevent from these fires happening and there will be a change due that officials are already taking steps to </a:t>
            </a:r>
            <a:r>
              <a:rPr lang="en-US"/>
              <a:t>fix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89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60BE50-5B68-541A-DF89-4CA6E800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50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Thank you for your time!!!</a:t>
            </a:r>
          </a:p>
        </p:txBody>
      </p:sp>
    </p:spTree>
    <p:extLst>
      <p:ext uri="{BB962C8B-B14F-4D97-AF65-F5344CB8AC3E}">
        <p14:creationId xmlns:p14="http://schemas.microsoft.com/office/powerpoint/2010/main" val="222543321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174</TotalTime>
  <Words>337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Charge up to a fire </vt:lpstr>
      <vt:lpstr>Lithium-ion Batteries</vt:lpstr>
      <vt:lpstr>Issues</vt:lpstr>
      <vt:lpstr>Proposes</vt:lpstr>
      <vt:lpstr>Not All are built the same </vt:lpstr>
      <vt:lpstr>Proposed Idea</vt:lpstr>
      <vt:lpstr>Conclusion</vt:lpstr>
      <vt:lpstr>Thank you for your time!!!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Charge up to a fire </dc:title>
  <dc:creator>Osvaldo Tapia</dc:creator>
  <cp:lastModifiedBy>Osvaldo Tapia</cp:lastModifiedBy>
  <cp:revision>1</cp:revision>
  <dcterms:created xsi:type="dcterms:W3CDTF">2023-04-24T18:42:37Z</dcterms:created>
  <dcterms:modified xsi:type="dcterms:W3CDTF">2023-04-24T21:36:38Z</dcterms:modified>
</cp:coreProperties>
</file>