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59" r:id="rId5"/>
    <p:sldId id="268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\Desktop\Project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\Desktop\Project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 One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Sheet2!$A$23</c:f>
              <c:strCache>
                <c:ptCount val="1"/>
                <c:pt idx="0">
                  <c:v>L10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Sheet2!$B$22:$E$22</c:f>
              <c:strCache>
                <c:ptCount val="4"/>
                <c:pt idx="0">
                  <c:v>Main Reading (center)</c:v>
                </c:pt>
                <c:pt idx="1">
                  <c:v>The Stacks (upper-south)</c:v>
                </c:pt>
                <c:pt idx="2">
                  <c:v>Group Study Rm (north)</c:v>
                </c:pt>
                <c:pt idx="3">
                  <c:v>The Stacks (upper-north)</c:v>
                </c:pt>
              </c:strCache>
            </c:strRef>
          </c:cat>
          <c:val>
            <c:numRef>
              <c:f>Sheet2!$B$23:$E$23</c:f>
              <c:numCache>
                <c:formatCode>General</c:formatCode>
                <c:ptCount val="4"/>
                <c:pt idx="0">
                  <c:v>52.4</c:v>
                </c:pt>
                <c:pt idx="1">
                  <c:v>47.6</c:v>
                </c:pt>
                <c:pt idx="2">
                  <c:v>53.69</c:v>
                </c:pt>
                <c:pt idx="3">
                  <c:v>46.766999999999996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1-4AB7-BB0E-28E8FF971EE6}"/>
            </c:ext>
          </c:extLst>
        </c:ser>
        <c:ser>
          <c:idx val="1"/>
          <c:order val="1"/>
          <c:tx>
            <c:strRef>
              <c:f>Sheet2!$A$24</c:f>
              <c:strCache>
                <c:ptCount val="1"/>
                <c:pt idx="0">
                  <c:v>L50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Sheet2!$B$22:$E$22</c:f>
              <c:strCache>
                <c:ptCount val="4"/>
                <c:pt idx="0">
                  <c:v>Main Reading (center)</c:v>
                </c:pt>
                <c:pt idx="1">
                  <c:v>The Stacks (upper-south)</c:v>
                </c:pt>
                <c:pt idx="2">
                  <c:v>Group Study Rm (north)</c:v>
                </c:pt>
                <c:pt idx="3">
                  <c:v>The Stacks (upper-north)</c:v>
                </c:pt>
              </c:strCache>
            </c:strRef>
          </c:cat>
          <c:val>
            <c:numRef>
              <c:f>Sheet2!$B$24:$E$24</c:f>
              <c:numCache>
                <c:formatCode>General</c:formatCode>
                <c:ptCount val="4"/>
                <c:pt idx="0">
                  <c:v>49.3</c:v>
                </c:pt>
                <c:pt idx="1">
                  <c:v>47.2</c:v>
                </c:pt>
                <c:pt idx="2">
                  <c:v>50.589999999999996</c:v>
                </c:pt>
                <c:pt idx="3">
                  <c:v>46.366999999999997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51-4AB7-BB0E-28E8FF971EE6}"/>
            </c:ext>
          </c:extLst>
        </c:ser>
        <c:ser>
          <c:idx val="2"/>
          <c:order val="2"/>
          <c:tx>
            <c:strRef>
              <c:f>Sheet2!$A$25</c:f>
              <c:strCache>
                <c:ptCount val="1"/>
                <c:pt idx="0">
                  <c:v>L90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Sheet2!$B$22:$E$22</c:f>
              <c:strCache>
                <c:ptCount val="4"/>
                <c:pt idx="0">
                  <c:v>Main Reading (center)</c:v>
                </c:pt>
                <c:pt idx="1">
                  <c:v>The Stacks (upper-south)</c:v>
                </c:pt>
                <c:pt idx="2">
                  <c:v>Group Study Rm (north)</c:v>
                </c:pt>
                <c:pt idx="3">
                  <c:v>The Stacks (upper-north)</c:v>
                </c:pt>
              </c:strCache>
            </c:strRef>
          </c:cat>
          <c:val>
            <c:numRef>
              <c:f>Sheet2!$B$25:$E$25</c:f>
              <c:numCache>
                <c:formatCode>General</c:formatCode>
                <c:ptCount val="4"/>
                <c:pt idx="0">
                  <c:v>48.2</c:v>
                </c:pt>
                <c:pt idx="1">
                  <c:v>46.7</c:v>
                </c:pt>
                <c:pt idx="2">
                  <c:v>49.49</c:v>
                </c:pt>
                <c:pt idx="3">
                  <c:v>45.574999999999996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51-4AB7-BB0E-28E8FF971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5309679"/>
        <c:axId val="1475293839"/>
        <c:axId val="0"/>
      </c:bar3DChart>
      <c:catAx>
        <c:axId val="1475309679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293839"/>
        <c:crosses val="autoZero"/>
        <c:auto val="1"/>
        <c:lblAlgn val="ctr"/>
        <c:lblOffset val="100"/>
        <c:noMultiLvlLbl val="0"/>
      </c:catAx>
      <c:valAx>
        <c:axId val="147529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Decibels (dB)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309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Day Two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Sheet2!$A$29</c:f>
              <c:strCache>
                <c:ptCount val="1"/>
                <c:pt idx="0">
                  <c:v>L10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Sheet2!$B$28:$E$28</c:f>
              <c:strCache>
                <c:ptCount val="4"/>
                <c:pt idx="0">
                  <c:v>Main Reading (center)</c:v>
                </c:pt>
                <c:pt idx="1">
                  <c:v>The Stacks (upper-south)</c:v>
                </c:pt>
                <c:pt idx="2">
                  <c:v>Group Study Rm (north)</c:v>
                </c:pt>
                <c:pt idx="3">
                  <c:v>The Stacks (upper-north)</c:v>
                </c:pt>
              </c:strCache>
            </c:strRef>
          </c:cat>
          <c:val>
            <c:numRef>
              <c:f>Sheet2!$B$29:$E$29</c:f>
              <c:numCache>
                <c:formatCode>General</c:formatCode>
                <c:ptCount val="4"/>
                <c:pt idx="0">
                  <c:v>63.1</c:v>
                </c:pt>
                <c:pt idx="1">
                  <c:v>47.6</c:v>
                </c:pt>
                <c:pt idx="2">
                  <c:v>57.909000000000006</c:v>
                </c:pt>
                <c:pt idx="3">
                  <c:v>47.792000000000002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84-4021-88D7-6B2226AA4F9E}"/>
            </c:ext>
          </c:extLst>
        </c:ser>
        <c:ser>
          <c:idx val="1"/>
          <c:order val="1"/>
          <c:tx>
            <c:strRef>
              <c:f>Sheet2!$A$30</c:f>
              <c:strCache>
                <c:ptCount val="1"/>
                <c:pt idx="0">
                  <c:v>L50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Sheet2!$B$28:$E$28</c:f>
              <c:strCache>
                <c:ptCount val="4"/>
                <c:pt idx="0">
                  <c:v>Main Reading (center)</c:v>
                </c:pt>
                <c:pt idx="1">
                  <c:v>The Stacks (upper-south)</c:v>
                </c:pt>
                <c:pt idx="2">
                  <c:v>Group Study Rm (north)</c:v>
                </c:pt>
                <c:pt idx="3">
                  <c:v>The Stacks (upper-north)</c:v>
                </c:pt>
              </c:strCache>
            </c:strRef>
          </c:cat>
          <c:val>
            <c:numRef>
              <c:f>Sheet2!$B$30:$E$30</c:f>
              <c:numCache>
                <c:formatCode>General</c:formatCode>
                <c:ptCount val="4"/>
                <c:pt idx="0">
                  <c:v>55.2</c:v>
                </c:pt>
                <c:pt idx="1">
                  <c:v>47.2</c:v>
                </c:pt>
                <c:pt idx="2">
                  <c:v>55.909000000000006</c:v>
                </c:pt>
                <c:pt idx="3">
                  <c:v>47.392000000000003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84-4021-88D7-6B2226AA4F9E}"/>
            </c:ext>
          </c:extLst>
        </c:ser>
        <c:ser>
          <c:idx val="2"/>
          <c:order val="2"/>
          <c:tx>
            <c:strRef>
              <c:f>Sheet2!$A$31</c:f>
              <c:strCache>
                <c:ptCount val="1"/>
                <c:pt idx="0">
                  <c:v>L90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Sheet2!$B$28:$E$28</c:f>
              <c:strCache>
                <c:ptCount val="4"/>
                <c:pt idx="0">
                  <c:v>Main Reading (center)</c:v>
                </c:pt>
                <c:pt idx="1">
                  <c:v>The Stacks (upper-south)</c:v>
                </c:pt>
                <c:pt idx="2">
                  <c:v>Group Study Rm (north)</c:v>
                </c:pt>
                <c:pt idx="3">
                  <c:v>The Stacks (upper-north)</c:v>
                </c:pt>
              </c:strCache>
            </c:strRef>
          </c:cat>
          <c:val>
            <c:numRef>
              <c:f>Sheet2!$B$31:$E$31</c:f>
              <c:numCache>
                <c:formatCode>General</c:formatCode>
                <c:ptCount val="4"/>
                <c:pt idx="0">
                  <c:v>50.2</c:v>
                </c:pt>
                <c:pt idx="1">
                  <c:v>46.7</c:v>
                </c:pt>
                <c:pt idx="2">
                  <c:v>53.408999999999999</c:v>
                </c:pt>
                <c:pt idx="3">
                  <c:v>46.892000000000003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84-4021-88D7-6B2226AA4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4708303"/>
        <c:axId val="1564728463"/>
        <c:axId val="0"/>
      </c:bar3DChart>
      <c:catAx>
        <c:axId val="1564708303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728463"/>
        <c:crosses val="autoZero"/>
        <c:auto val="1"/>
        <c:lblAlgn val="ctr"/>
        <c:lblOffset val="100"/>
        <c:noMultiLvlLbl val="0"/>
      </c:catAx>
      <c:valAx>
        <c:axId val="156472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Decibels</a:t>
                </a:r>
                <a:r>
                  <a:rPr lang="en-US" baseline="0"/>
                  <a:t> (dB)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708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5ED2-47D0-474A-924B-10CDF15DC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5263" y="1473199"/>
            <a:ext cx="9497759" cy="1942878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 of Noise Pollution in a University Library Setting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575EC-92CF-4BBA-96EA-F16B5B3DF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1" y="3739593"/>
            <a:ext cx="7693022" cy="2635081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Can environmental noise affect cognitive function?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Physics Project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Presented by Osvaldo Tapia, 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May 15, 2023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 descr="20150430_Engineering_Logo_LewisEdit_Miguelina_JRG_YR.ai">
            <a:extLst>
              <a:ext uri="{FF2B5EF4-FFF2-40B4-BE49-F238E27FC236}">
                <a16:creationId xmlns:a16="http://schemas.microsoft.com/office/drawing/2014/main" id="{E4AC81CA-F90B-4333-A532-33A4D7A6F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669" y="142213"/>
            <a:ext cx="1249353" cy="1225891"/>
          </a:xfrm>
          <a:prstGeom prst="rect">
            <a:avLst/>
          </a:prstGeom>
        </p:spPr>
      </p:pic>
      <p:pic>
        <p:nvPicPr>
          <p:cNvPr id="2050" name="Picture 2" descr="University Identity – The City University of New York">
            <a:extLst>
              <a:ext uri="{FF2B5EF4-FFF2-40B4-BE49-F238E27FC236}">
                <a16:creationId xmlns:a16="http://schemas.microsoft.com/office/drawing/2014/main" id="{840AB37D-4E1D-4B4A-BBDE-1F921C39D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46" y="6029218"/>
            <a:ext cx="945464" cy="53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ive to Hostos Community College | #CUNYTUESDAY">
            <a:extLst>
              <a:ext uri="{FF2B5EF4-FFF2-40B4-BE49-F238E27FC236}">
                <a16:creationId xmlns:a16="http://schemas.microsoft.com/office/drawing/2014/main" id="{A9E21282-ADA1-4C59-B3B3-BB00BC9C3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851" y="142213"/>
            <a:ext cx="1249353" cy="122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02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CONCLUSION/DISCUSSION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3060" y="1838326"/>
            <a:ext cx="7514307" cy="36957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 the quieter day, completion times were smaller but it’s not conclusive if less noise was the primary factor. 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Visual external stimuli and the individual skill level of each experimenter must be taken into consideration.</a:t>
            </a:r>
          </a:p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Percentage error was not captured due to use of imprecise timers.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E5DEF4-5315-408F-983D-D89CECDBD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93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162" y="1666875"/>
            <a:ext cx="8043277" cy="3999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Young, H., &amp; Freedman, R. (2019). </a:t>
            </a:r>
            <a:r>
              <a:rPr lang="en-US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University Physics with Modern Physics</a:t>
            </a:r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(15th ed.). Pearson.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D4643D-CEB9-4735-A4E4-7A90C50D9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49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ACKNOWLEGEMENTS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8593" y="1876425"/>
            <a:ext cx="8472373" cy="2933038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500"/>
              </a:spcBef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Thank you 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5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Natural Sciences Department – Eugenio Maria de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Hostos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Community College, City University of New York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70000"/>
              </a:lnSpc>
              <a:spcBef>
                <a:spcPts val="5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Our fellow classmates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187070-01C8-4079-8AB7-145D3C978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  <p:pic>
        <p:nvPicPr>
          <p:cNvPr id="5" name="Picture 4" descr="20150430_Engineering_Logo_LewisEdit_Miguelina_JRG_YR.ai">
            <a:extLst>
              <a:ext uri="{FF2B5EF4-FFF2-40B4-BE49-F238E27FC236}">
                <a16:creationId xmlns:a16="http://schemas.microsoft.com/office/drawing/2014/main" id="{573DA491-95F5-4C3A-B333-31D1C242A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147" y="5428588"/>
            <a:ext cx="1249353" cy="1225891"/>
          </a:xfrm>
          <a:prstGeom prst="rect">
            <a:avLst/>
          </a:prstGeom>
        </p:spPr>
      </p:pic>
      <p:pic>
        <p:nvPicPr>
          <p:cNvPr id="6" name="Picture 6" descr="Give to Hostos Community College | #CUNYTUESDAY">
            <a:extLst>
              <a:ext uri="{FF2B5EF4-FFF2-40B4-BE49-F238E27FC236}">
                <a16:creationId xmlns:a16="http://schemas.microsoft.com/office/drawing/2014/main" id="{6C05E29A-6301-48A5-A05E-CDE3432B0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760" y="5428588"/>
            <a:ext cx="1249353" cy="122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iversity Identity – The City University of New York">
            <a:extLst>
              <a:ext uri="{FF2B5EF4-FFF2-40B4-BE49-F238E27FC236}">
                <a16:creationId xmlns:a16="http://schemas.microsoft.com/office/drawing/2014/main" id="{43DEE6D8-68C1-4C96-97AE-DC1C1D710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8736" y="5776046"/>
            <a:ext cx="945464" cy="53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85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6386" y="1958976"/>
            <a:ext cx="6783390" cy="3695700"/>
          </a:xfrm>
        </p:spPr>
        <p:txBody>
          <a:bodyPr>
            <a:noAutofit/>
          </a:bodyPr>
          <a:lstStyle/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Objectives &amp; Hypothesis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Materials &amp; Apparatus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Experimental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Collected Measurements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Conclusion/Discussion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0D518-720D-4966-BBCD-AD0DBC174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9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560" y="1419226"/>
            <a:ext cx="9240839" cy="3695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Noise is usually defined as undesirable sounds that can have adverse effects on human health and well-being. It can also have a disruptive and destructive impact on cognitive function. Noise levels exceeding 140dB can cause hearing damage in adults.</a:t>
            </a: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 shared learning spaces, it would be ideal for noise pollution to be at a minimum so as to not abate a students’ performance.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Hostos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Community College’s library served as the experimental space.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0D518-720D-4966-BBCD-AD0DBC174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1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11" y="1952624"/>
            <a:ext cx="6783390" cy="3409951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determine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speed and number of puzzle games can be completed within 30 minute increments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verify that they will be completed at a faster rate in less noisy areas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216C20-275B-4681-A3F7-5326B94D7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4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9711" y="1952624"/>
            <a:ext cx="6783390" cy="3409951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If noise levels are high, the completion times for the puzzle games will be longer.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33384D-0574-48C0-AD91-61969A72E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5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MATERIALS &amp; APPARATUS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CBF4-4A62-418A-821C-07893FF0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318" y="1647521"/>
            <a:ext cx="5519099" cy="4027633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Apple iPhone (various models)</a:t>
            </a: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Smartphone Applications used:</a:t>
            </a:r>
          </a:p>
          <a:p>
            <a:pPr marL="0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 - Decibel X:dB Sound Level Meter 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63636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Sudoku.com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- notepad</a:t>
            </a:r>
            <a:endParaRPr lang="en-US" sz="2000" b="0" i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SF Pro Display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65FA08-43B2-4A6D-B895-3394C9B38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0B969B2-3B93-4546-92C9-45C809543BA8}"/>
              </a:ext>
            </a:extLst>
          </p:cNvPr>
          <p:cNvSpPr txBox="1"/>
          <p:nvPr/>
        </p:nvSpPr>
        <p:spPr>
          <a:xfrm>
            <a:off x="7477958" y="3452326"/>
            <a:ext cx="28842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Photo 1: Decibel X app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E2E5BE-BC65-4B23-A3BD-50A46E6367F9}"/>
              </a:ext>
            </a:extLst>
          </p:cNvPr>
          <p:cNvSpPr txBox="1"/>
          <p:nvPr/>
        </p:nvSpPr>
        <p:spPr>
          <a:xfrm>
            <a:off x="7620417" y="5675154"/>
            <a:ext cx="28842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Photo 2: Sudoku.com app</a:t>
            </a: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2C327E-0ABE-E029-4909-A4A186D6F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6484" y="1743075"/>
            <a:ext cx="1891966" cy="166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627C61-8508-A307-94C5-1BD0C5574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6484" y="3978242"/>
            <a:ext cx="1891966" cy="170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2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AED284-8C2A-41BD-BD0F-9393303367A0}"/>
              </a:ext>
            </a:extLst>
          </p:cNvPr>
          <p:cNvSpPr txBox="1"/>
          <p:nvPr/>
        </p:nvSpPr>
        <p:spPr>
          <a:xfrm>
            <a:off x="2225525" y="4858120"/>
            <a:ext cx="85026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members were stationed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different positions to obtain a set of readings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Noise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levels were captured for 30 minutes as experimenters completed games on a separate smartphone.</a:t>
            </a:r>
            <a:endParaRPr lang="en-US" sz="2000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32DD593-52A4-40E0-AB90-0038B2EF9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8037FE1-7C35-49D7-AE34-1E66BE393E7B}"/>
              </a:ext>
            </a:extLst>
          </p:cNvPr>
          <p:cNvSpPr txBox="1"/>
          <p:nvPr/>
        </p:nvSpPr>
        <p:spPr>
          <a:xfrm>
            <a:off x="3207939" y="4029003"/>
            <a:ext cx="21296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Photo 3: Main Reading Room</a:t>
            </a:r>
            <a:endParaRPr lang="en-US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F949C8-861C-7B27-CAC3-C7A483994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3454" y="1541546"/>
            <a:ext cx="4038600" cy="2428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944DE7-8966-780E-1C0E-EF9F9749E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5801" y="1429308"/>
            <a:ext cx="3229451" cy="265334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7D7F950-194A-D238-365A-A7FBF053CDD7}"/>
              </a:ext>
            </a:extLst>
          </p:cNvPr>
          <p:cNvSpPr txBox="1"/>
          <p:nvPr/>
        </p:nvSpPr>
        <p:spPr>
          <a:xfrm>
            <a:off x="7605711" y="4082657"/>
            <a:ext cx="19980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Photo 4: Library Floor Map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Experimenter’s position denoted with </a:t>
            </a:r>
          </a:p>
          <a:p>
            <a:pPr algn="ctr"/>
            <a:endParaRPr lang="en-US"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C76509-BAF7-1047-5A1B-78D72DAF078D}"/>
              </a:ext>
            </a:extLst>
          </p:cNvPr>
          <p:cNvSpPr/>
          <p:nvPr/>
        </p:nvSpPr>
        <p:spPr>
          <a:xfrm>
            <a:off x="9162474" y="2105891"/>
            <a:ext cx="120072" cy="83874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135C2-B049-EE6F-A831-8497568CD17C}"/>
              </a:ext>
            </a:extLst>
          </p:cNvPr>
          <p:cNvSpPr/>
          <p:nvPr/>
        </p:nvSpPr>
        <p:spPr>
          <a:xfrm>
            <a:off x="7227456" y="1787328"/>
            <a:ext cx="909780" cy="12543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758D45-5BE6-982A-096C-B0E3600B9D1F}"/>
              </a:ext>
            </a:extLst>
          </p:cNvPr>
          <p:cNvSpPr/>
          <p:nvPr/>
        </p:nvSpPr>
        <p:spPr>
          <a:xfrm>
            <a:off x="7227456" y="3565236"/>
            <a:ext cx="909780" cy="405185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92CA2B-DB50-3C26-6C5E-0E4B85B74B1D}"/>
              </a:ext>
            </a:extLst>
          </p:cNvPr>
          <p:cNvSpPr/>
          <p:nvPr/>
        </p:nvSpPr>
        <p:spPr>
          <a:xfrm>
            <a:off x="7227457" y="2900932"/>
            <a:ext cx="143162" cy="125438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463736-C9EF-D1A6-AE7F-E483CADB3894}"/>
              </a:ext>
            </a:extLst>
          </p:cNvPr>
          <p:cNvSpPr/>
          <p:nvPr/>
        </p:nvSpPr>
        <p:spPr>
          <a:xfrm>
            <a:off x="8322759" y="1939703"/>
            <a:ext cx="120072" cy="83874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0C4D70-1B24-6998-BBE0-7FC9BAE97219}"/>
              </a:ext>
            </a:extLst>
          </p:cNvPr>
          <p:cNvSpPr/>
          <p:nvPr/>
        </p:nvSpPr>
        <p:spPr>
          <a:xfrm>
            <a:off x="9793356" y="1929871"/>
            <a:ext cx="120072" cy="83874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A5343-2EE7-B366-A4A1-6C80330EA76D}"/>
              </a:ext>
            </a:extLst>
          </p:cNvPr>
          <p:cNvSpPr/>
          <p:nvPr/>
        </p:nvSpPr>
        <p:spPr>
          <a:xfrm>
            <a:off x="9818474" y="3190204"/>
            <a:ext cx="120072" cy="83874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DFE5A71-2111-4DF0-F2DF-74693D6CF4D4}"/>
              </a:ext>
            </a:extLst>
          </p:cNvPr>
          <p:cNvSpPr/>
          <p:nvPr/>
        </p:nvSpPr>
        <p:spPr>
          <a:xfrm>
            <a:off x="9042402" y="4540124"/>
            <a:ext cx="120072" cy="83874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0"/>
            <a:ext cx="9088439" cy="14192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COLLECTED MEASUREMENTS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5223B7-09A2-4F38-925F-389EDD07F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1B0B9FD-7D8E-3FE5-4472-F7F6F58A7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056" y="1743075"/>
            <a:ext cx="9164944" cy="15295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B16D14D-F717-6151-6C01-13EE382041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4056" y="3585346"/>
            <a:ext cx="9164942" cy="152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0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8FA9-A9E9-4A84-BD2B-9E78423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61" y="323851"/>
            <a:ext cx="9088439" cy="1076478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6C211F-3737-40B6-BCAE-EAB83709C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0" y="323850"/>
            <a:ext cx="965200" cy="850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F1DD0B-E707-4621-C18E-52C21602A72B}"/>
              </a:ext>
            </a:extLst>
          </p:cNvPr>
          <p:cNvSpPr txBox="1"/>
          <p:nvPr/>
        </p:nvSpPr>
        <p:spPr>
          <a:xfrm>
            <a:off x="3814689" y="4720503"/>
            <a:ext cx="538018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There are similarities in data distribution if locations were on the same level. Note: despite being on opposite sides of an open area, The Stacks were nearly identical on Day Two. </a:t>
            </a:r>
          </a:p>
          <a:p>
            <a:pPr algn="ctr"/>
            <a:endParaRPr lang="en-US" sz="1600" b="1" dirty="0">
              <a:solidFill>
                <a:srgbClr val="FF66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solidFill>
                  <a:srgbClr val="FF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Group Study Room and Main Reading Areas are located on the more active lower level of the library.</a:t>
            </a:r>
            <a:endParaRPr lang="en-US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723383E-463B-5903-4FBD-C8B9475DE3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0917759"/>
              </p:ext>
            </p:extLst>
          </p:nvPr>
        </p:nvGraphicFramePr>
        <p:xfrm>
          <a:off x="1535185" y="1462213"/>
          <a:ext cx="4851055" cy="325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EB0324B-9DBF-3BA9-2F03-190FF18347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973986"/>
              </p:ext>
            </p:extLst>
          </p:nvPr>
        </p:nvGraphicFramePr>
        <p:xfrm>
          <a:off x="6386240" y="1462212"/>
          <a:ext cx="4851055" cy="325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4417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5363</TotalTime>
  <Words>439</Words>
  <Application>Microsoft Macintosh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SF Pro Display</vt:lpstr>
      <vt:lpstr>Wingdings</vt:lpstr>
      <vt:lpstr>Parallax</vt:lpstr>
      <vt:lpstr>Analysis of Noise Pollution in a University Library Setting </vt:lpstr>
      <vt:lpstr>OUTLINE</vt:lpstr>
      <vt:lpstr>BACKGROUND</vt:lpstr>
      <vt:lpstr>OBJECTIVES</vt:lpstr>
      <vt:lpstr>HYPOTHESIS</vt:lpstr>
      <vt:lpstr>MATERIALS &amp; APPARATUS</vt:lpstr>
      <vt:lpstr>PROCEDURE</vt:lpstr>
      <vt:lpstr>COLLECTED MEASUREMENTS</vt:lpstr>
      <vt:lpstr>RESULTS</vt:lpstr>
      <vt:lpstr>CONCLUSION/DISCUSSION</vt:lpstr>
      <vt:lpstr>REFERENCES</vt:lpstr>
      <vt:lpstr>ACKNOWLEGEMENTS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Potential Energy to Kinetic Energy</dc:title>
  <dc:creator>Mike Soadwa</dc:creator>
  <cp:lastModifiedBy>Osvaldo Tapia</cp:lastModifiedBy>
  <cp:revision>74</cp:revision>
  <dcterms:created xsi:type="dcterms:W3CDTF">2022-05-14T13:34:54Z</dcterms:created>
  <dcterms:modified xsi:type="dcterms:W3CDTF">2023-05-21T14:58:56Z</dcterms:modified>
</cp:coreProperties>
</file>